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4" r:id="rId4"/>
    <p:sldId id="275" r:id="rId5"/>
    <p:sldId id="258" r:id="rId6"/>
    <p:sldId id="279" r:id="rId7"/>
    <p:sldId id="259" r:id="rId8"/>
    <p:sldId id="265" r:id="rId9"/>
    <p:sldId id="264" r:id="rId10"/>
    <p:sldId id="266" r:id="rId11"/>
    <p:sldId id="267" r:id="rId12"/>
    <p:sldId id="268" r:id="rId13"/>
    <p:sldId id="260" r:id="rId14"/>
    <p:sldId id="261" r:id="rId15"/>
    <p:sldId id="277" r:id="rId16"/>
    <p:sldId id="276" r:id="rId17"/>
    <p:sldId id="263" r:id="rId18"/>
    <p:sldId id="269" r:id="rId19"/>
    <p:sldId id="270" r:id="rId20"/>
    <p:sldId id="281" r:id="rId21"/>
    <p:sldId id="271" r:id="rId22"/>
    <p:sldId id="272" r:id="rId23"/>
    <p:sldId id="273" r:id="rId24"/>
  </p:sldIdLst>
  <p:sldSz cx="12192000" cy="6858000"/>
  <p:notesSz cx="6858000" cy="9144000"/>
  <p:embeddedFontLst>
    <p:embeddedFont>
      <p:font typeface="KoPubWorld돋움체 Bold" panose="020B0600000101010101" charset="-127"/>
      <p:bold r:id="rId26"/>
    </p:embeddedFont>
    <p:embeddedFont>
      <p:font typeface="KoPubWorld돋움체 Light" panose="020B0600000101010101" charset="-127"/>
      <p:regular r:id="rId27"/>
    </p:embeddedFont>
    <p:embeddedFont>
      <p:font typeface="Malgun Gothic" panose="020B0503020000020004" pitchFamily="50" charset="-127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77">
          <p15:clr>
            <a:srgbClr val="A4A3A4"/>
          </p15:clr>
        </p15:guide>
        <p15:guide id="2" orient="horz" pos="4041">
          <p15:clr>
            <a:srgbClr val="A4A3A4"/>
          </p15:clr>
        </p15:guide>
        <p15:guide id="3" orient="horz" pos="526">
          <p15:clr>
            <a:srgbClr val="A4A3A4"/>
          </p15:clr>
        </p15:guide>
        <p15:guide id="4" pos="301">
          <p15:clr>
            <a:srgbClr val="A4A3A4"/>
          </p15:clr>
        </p15:guide>
        <p15:guide id="5" pos="7377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WzGl0j3k1kGEWrZ3H9dB9evvH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7767ED-EBC4-4FEA-B646-AC4F65776E92}">
  <a:tblStyle styleId="{BA7767ED-EBC4-4FEA-B646-AC4F65776E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6" autoAdjust="0"/>
    <p:restoredTop sz="65113" autoAdjust="0"/>
  </p:normalViewPr>
  <p:slideViewPr>
    <p:cSldViewPr snapToGrid="0">
      <p:cViewPr varScale="1">
        <p:scale>
          <a:sx n="85" d="100"/>
          <a:sy n="85" d="100"/>
        </p:scale>
        <p:origin x="562" y="72"/>
      </p:cViewPr>
      <p:guideLst>
        <p:guide orient="horz" pos="277"/>
        <p:guide orient="horz" pos="4041"/>
        <p:guide orient="horz" pos="526"/>
        <p:guide pos="301"/>
        <p:guide pos="73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2d073ff4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22d073ff4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endParaRPr lang="en-US" altLang="ko-KR" dirty="0"/>
          </a:p>
        </p:txBody>
      </p:sp>
      <p:sp>
        <p:nvSpPr>
          <p:cNvPr id="110" name="Google Shape;110;g122d073ff42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073ff4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122d073ff42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17" name="Google Shape;117;g122d073ff42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ko-KR" altLang="en-US" dirty="0"/>
          </a:p>
        </p:txBody>
      </p:sp>
      <p:sp>
        <p:nvSpPr>
          <p:cNvPr id="124" name="Google Shape;12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73" name="Google Shape;7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73" name="Google Shape;7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25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altLang="ko-KR" dirty="0"/>
          </a:p>
        </p:txBody>
      </p:sp>
      <p:sp>
        <p:nvSpPr>
          <p:cNvPr id="124" name="Google Shape;12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9709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137" name="Google Shape;13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137" name="Google Shape;13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673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150" name="Google Shape;15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295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651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3197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03" name="Google Shape;10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제목 및 내용">
  <p:cSld name="6_제목 및 내용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/>
          <p:nvPr/>
        </p:nvSpPr>
        <p:spPr>
          <a:xfrm>
            <a:off x="-12291" y="0"/>
            <a:ext cx="12204291" cy="6858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제목 및 내용">
  <p:cSld name="8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/>
          <p:nvPr/>
        </p:nvSpPr>
        <p:spPr>
          <a:xfrm>
            <a:off x="-12291" y="0"/>
            <a:ext cx="12204291" cy="6858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0;p18"/>
          <p:cNvSpPr/>
          <p:nvPr/>
        </p:nvSpPr>
        <p:spPr>
          <a:xfrm>
            <a:off x="0" y="1388961"/>
            <a:ext cx="12192000" cy="54690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제목 및 내용">
  <p:cSld name="14_제목 및 내용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/>
          <p:nvPr/>
        </p:nvSpPr>
        <p:spPr>
          <a:xfrm>
            <a:off x="-12291" y="0"/>
            <a:ext cx="12204291" cy="441323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"/>
          <p:cNvSpPr txBox="1"/>
          <p:nvPr/>
        </p:nvSpPr>
        <p:spPr>
          <a:xfrm>
            <a:off x="1821180" y="1203960"/>
            <a:ext cx="8549640" cy="224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 dirty="0" err="1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KakaoTalk</a:t>
            </a:r>
            <a:r>
              <a:rPr lang="en-US" sz="66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to Speech</a:t>
            </a:r>
            <a:endParaRPr sz="6600" b="0" i="0" u="none" strike="noStrike" cap="none" dirty="0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38" name="Google Shape;38;p1"/>
          <p:cNvSpPr txBox="1"/>
          <p:nvPr/>
        </p:nvSpPr>
        <p:spPr>
          <a:xfrm>
            <a:off x="3305813" y="3990619"/>
            <a:ext cx="5519414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4팀 ( 김형관,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김수호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,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황성재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,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정진서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)</a:t>
            </a:r>
            <a:endParaRPr sz="2800" b="0" i="0" u="none" strike="noStrike" cap="none" dirty="0">
              <a:solidFill>
                <a:schemeClr val="lt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cxnSp>
        <p:nvCxnSpPr>
          <p:cNvPr id="39" name="Google Shape;39;p1"/>
          <p:cNvCxnSpPr/>
          <p:nvPr/>
        </p:nvCxnSpPr>
        <p:spPr>
          <a:xfrm>
            <a:off x="2331720" y="3736050"/>
            <a:ext cx="74676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2d073ff42_0_1"/>
          <p:cNvSpPr txBox="1"/>
          <p:nvPr/>
        </p:nvSpPr>
        <p:spPr>
          <a:xfrm>
            <a:off x="374789" y="850673"/>
            <a:ext cx="43212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-1. </a:t>
            </a:r>
            <a:r>
              <a:rPr lang="en-US" sz="3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클래스</a:t>
            </a: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3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다이어그램</a:t>
            </a: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endParaRPr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A8C94C-44F2-4AEE-94D5-815C759C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772" y="1584959"/>
            <a:ext cx="7281200" cy="48849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122d073ff42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550" y="1142727"/>
            <a:ext cx="4321200" cy="554889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22d073ff42_0_7"/>
          <p:cNvSpPr txBox="1"/>
          <p:nvPr/>
        </p:nvSpPr>
        <p:spPr>
          <a:xfrm>
            <a:off x="374806" y="850675"/>
            <a:ext cx="68058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-2. </a:t>
            </a:r>
            <a:r>
              <a:rPr lang="en-US" sz="3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액티비티</a:t>
            </a: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3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다이어그램</a:t>
            </a:r>
            <a:endParaRPr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-3. </a:t>
            </a: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</a:t>
            </a:r>
            <a:r>
              <a:rPr lang="ko-KR" altLang="en-US" sz="3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퀀</a:t>
            </a: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 </a:t>
            </a:r>
            <a:r>
              <a:rPr lang="en-US" sz="3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다이어그램</a:t>
            </a:r>
            <a:endParaRPr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27" name="Google Shape;12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625" y="1430425"/>
            <a:ext cx="6705601" cy="54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/>
          <p:nvPr/>
        </p:nvSpPr>
        <p:spPr>
          <a:xfrm>
            <a:off x="490575" y="2685784"/>
            <a:ext cx="7445111" cy="126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4.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진행</a:t>
            </a:r>
            <a:r>
              <a:rPr lang="en-US" sz="6000" dirty="0" err="1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상황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69" name="Google Shape;69;p8"/>
          <p:cNvCxnSpPr/>
          <p:nvPr/>
        </p:nvCxnSpPr>
        <p:spPr>
          <a:xfrm>
            <a:off x="490575" y="3946326"/>
            <a:ext cx="10939425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</a:t>
            </a: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-1. </a:t>
            </a:r>
            <a:r>
              <a:rPr lang="en-US" sz="3000" b="0" i="0" u="none" strike="noStrike" cap="none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진행상황</a:t>
            </a:r>
            <a:endParaRPr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6" name="Google Shape;76;p9"/>
          <p:cNvSpPr txBox="1"/>
          <p:nvPr/>
        </p:nvSpPr>
        <p:spPr>
          <a:xfrm>
            <a:off x="374789" y="1918435"/>
            <a:ext cx="10272900" cy="23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</a:pP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 Base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Code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제작</a:t>
            </a:r>
            <a:endParaRPr lang="en-US" altLang="ko-KR"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445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Tx/>
              <a:buChar char="-"/>
            </a:pP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안드로이드 앱 개발의 기본 역량을 기르기 위해 팀원 모두가 동일하게 기본 기능을 동시에 구현함</a:t>
            </a:r>
            <a:endParaRPr lang="en-US" altLang="ko-KR"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445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Tx/>
              <a:buChar char="-"/>
            </a:pP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각자의 코드에서 효율적인 방식을 채택하고 함수 및 변수 명명 방식을 통일함</a:t>
            </a:r>
            <a:endParaRPr lang="en-US" altLang="ko-KR"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016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</a:pP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-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진서 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클래스 기본 구조 및 함수 분배 방식</a:t>
            </a:r>
            <a:endParaRPr lang="en-US" altLang="ko-KR"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016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</a:pP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- 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성재 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TTS 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객체 관리 방식</a:t>
            </a:r>
            <a:endParaRPr lang="en-US" altLang="ko-KR"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016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</a:pP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- 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형관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수호 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Activity 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간 변수 관리 방식</a:t>
            </a:r>
            <a:endParaRPr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</a:t>
            </a: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-1. </a:t>
            </a:r>
            <a:r>
              <a:rPr lang="en-US" sz="3000" b="0" i="0" u="none" strike="noStrike" cap="none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진행상황</a:t>
            </a:r>
            <a:endParaRPr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6" name="Google Shape;76;p9"/>
          <p:cNvSpPr txBox="1"/>
          <p:nvPr/>
        </p:nvSpPr>
        <p:spPr>
          <a:xfrm>
            <a:off x="374789" y="1918435"/>
            <a:ext cx="5395816" cy="23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</a:pPr>
            <a:r>
              <a:rPr 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중간발표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피드백을 바탕으로 멘토님과 상의하여 프로젝트 최종 요구 분석을 확정하고 일정을 조정함</a:t>
            </a:r>
            <a:endParaRPr lang="en-US" altLang="ko-KR"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016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</a:pPr>
            <a:endParaRPr lang="en-US" altLang="ko-KR"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016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</a:pP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 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브레인 </a:t>
            </a:r>
            <a:r>
              <a:rPr lang="ko-KR" alt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스토밍을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통해 추가할 기능들을 정하여 각자 구현할 기능을 분담함</a:t>
            </a:r>
            <a:endParaRPr lang="en-US" altLang="ko-KR"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05C504-564E-4912-BE35-E09E47E9E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05" y="850673"/>
            <a:ext cx="5717146" cy="562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4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4-2</a:t>
            </a: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. </a:t>
            </a:r>
            <a:r>
              <a:rPr lang="ko-KR" alt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진행상황 및 시연</a:t>
            </a:r>
            <a:endParaRPr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CCE8CF-024F-4BB4-831C-6DBCF8101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644" y="1447532"/>
            <a:ext cx="2434711" cy="54104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909B8B-2736-4024-9BC7-57B235745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268" y="1447532"/>
            <a:ext cx="2434710" cy="54104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759FB0-D03B-4873-9583-0F4683A1B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20" y="1447532"/>
            <a:ext cx="2434711" cy="54104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71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FF41DA3-6CB3-4E44-A527-49AB746BF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28" y="1430428"/>
            <a:ext cx="8807344" cy="5405837"/>
          </a:xfrm>
          <a:prstGeom prst="rect">
            <a:avLst/>
          </a:prstGeom>
        </p:spPr>
      </p:pic>
      <p:sp>
        <p:nvSpPr>
          <p:cNvPr id="92" name="Google Shape;92;p10"/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</a:t>
            </a: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-3. </a:t>
            </a:r>
            <a:r>
              <a:rPr lang="en-US" sz="3000" b="0" i="0" u="none" strike="noStrike" cap="none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간트</a:t>
            </a: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r>
              <a:rPr lang="en-US" sz="3000" b="0" i="0" u="none" strike="noStrike" cap="none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차트</a:t>
            </a:r>
            <a:endParaRPr sz="3000" b="0" i="0" u="none" strike="noStrike" cap="none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9195AC-D844-492C-BAA5-567680190768}"/>
              </a:ext>
            </a:extLst>
          </p:cNvPr>
          <p:cNvCxnSpPr>
            <a:cxnSpLocks/>
          </p:cNvCxnSpPr>
          <p:nvPr/>
        </p:nvCxnSpPr>
        <p:spPr>
          <a:xfrm>
            <a:off x="8660714" y="1430428"/>
            <a:ext cx="0" cy="54275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 txBox="1"/>
          <p:nvPr/>
        </p:nvSpPr>
        <p:spPr>
          <a:xfrm>
            <a:off x="490575" y="2685775"/>
            <a:ext cx="97818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.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이슈사항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및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해결방안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33" name="Google Shape;133;p11"/>
          <p:cNvCxnSpPr/>
          <p:nvPr/>
        </p:nvCxnSpPr>
        <p:spPr>
          <a:xfrm>
            <a:off x="490575" y="3946326"/>
            <a:ext cx="10939425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"/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5. </a:t>
            </a:r>
            <a:r>
              <a:rPr lang="en-US" sz="3000" b="0" i="0" u="none" strike="noStrike" cap="none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이슈사항</a:t>
            </a: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및 </a:t>
            </a:r>
            <a:r>
              <a:rPr lang="en-US" sz="3000" b="0" i="0" u="none" strike="noStrike" cap="none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해결방안</a:t>
            </a:r>
            <a:endParaRPr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0" name="Google Shape;140;p12"/>
          <p:cNvSpPr txBox="1"/>
          <p:nvPr/>
        </p:nvSpPr>
        <p:spPr>
          <a:xfrm>
            <a:off x="374789" y="1552348"/>
            <a:ext cx="10272900" cy="4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200000"/>
              </a:lnSpc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TTS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일시정지 및 엔진 변경 시 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TTS queue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남은 데이터에 접근이 불가능</a:t>
            </a:r>
            <a:endParaRPr lang="en-US" altLang="ko-KR"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SzPts val="2000"/>
            </a:pP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</a:t>
            </a:r>
            <a:r>
              <a:rPr lang="ko-KR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→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따로 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queue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구현해 동시에 데이터를 처리하는 방식이 필요함</a:t>
            </a:r>
            <a:endParaRPr lang="en-US" altLang="ko-KR"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카카오톡으로 메시지를 보내는 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API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 있으나 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notification 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정보만으로는 상대방의 </a:t>
            </a:r>
            <a:r>
              <a:rPr lang="en-US" altLang="ko-KR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uid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알 수 없어 카카오톡 답장을 보낼 수 없음</a:t>
            </a:r>
            <a:endParaRPr lang="en-US" altLang="ko-KR"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</a:pP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</a:t>
            </a:r>
            <a:r>
              <a:rPr lang="ko-KR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→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메시지 답장으로 대체</a:t>
            </a:r>
            <a:endParaRPr lang="en-US" altLang="ko-KR"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화이트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블랙 리스트 생성 시 같은 이름으로 저장되어 있을 경우 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list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 구분이 불가능함</a:t>
            </a:r>
            <a:endParaRPr lang="en-US" altLang="ko-KR"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en-US" altLang="ko-KR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STT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성능이 저조하여 음성이 텍스트로 잘 변환되지 않음</a:t>
            </a:r>
            <a:endParaRPr lang="en-US" altLang="ko-KR"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262626"/>
              </a:buClr>
              <a:buSzPts val="2000"/>
            </a:pP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</a:t>
            </a:r>
            <a:r>
              <a:rPr lang="ko-KR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→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다양한 환경에서 여러 함수를 테스트하며 해결책을 모색 중</a:t>
            </a:r>
            <a:endParaRPr lang="en-US" altLang="ko-KR"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262626"/>
              </a:buClr>
              <a:buSzPts val="2000"/>
            </a:pPr>
            <a:endParaRPr lang="en-US" altLang="ko-KR"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200000"/>
              </a:lnSpc>
              <a:buClr>
                <a:srgbClr val="262626"/>
              </a:buClr>
              <a:buSzPts val="2000"/>
              <a:buFont typeface="Arial"/>
              <a:buChar char="•"/>
            </a:pPr>
            <a:endParaRPr lang="en-US" altLang="ko-KR"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"/>
          <p:cNvSpPr txBox="1"/>
          <p:nvPr/>
        </p:nvSpPr>
        <p:spPr>
          <a:xfrm>
            <a:off x="362964" y="441325"/>
            <a:ext cx="4474964" cy="78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 err="1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목차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341910" y="1920240"/>
            <a:ext cx="7442094" cy="4310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14350" marR="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AutoNum type="arabicPeriod"/>
            </a:pPr>
            <a:r>
              <a:rPr lang="ko-KR" alt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수행 배경 </a:t>
            </a:r>
            <a:r>
              <a:rPr lang="ko-KR" alt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및 목표</a:t>
            </a:r>
            <a:endParaRPr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AutoNum type="arabicPeriod"/>
            </a:pPr>
            <a:r>
              <a:rPr lang="ko-KR" alt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시스템 요구분석 및 정의</a:t>
            </a:r>
            <a:endParaRPr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514350" marR="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AutoNum type="arabicPeriod"/>
            </a:pPr>
            <a:r>
              <a:rPr lang="ko-KR" alt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시스템 설계 </a:t>
            </a: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en-US" sz="3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구조</a:t>
            </a: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및 </a:t>
            </a:r>
            <a:r>
              <a:rPr lang="en-US" sz="3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동작</a:t>
            </a: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marL="514350" marR="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AutoNum type="arabicPeriod"/>
            </a:pPr>
            <a:r>
              <a:rPr lang="ko-KR" alt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진행상황</a:t>
            </a:r>
            <a:endParaRPr sz="3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514350" marR="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AutoNum type="arabicPeriod"/>
            </a:pPr>
            <a:r>
              <a:rPr lang="en-US" sz="3000" b="0" i="0" u="none" strike="noStrike" cap="none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이슈사항</a:t>
            </a: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및 </a:t>
            </a:r>
            <a:r>
              <a:rPr lang="en-US" sz="3000" b="0" i="0" u="none" strike="noStrike" cap="none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해결방안</a:t>
            </a:r>
            <a:endParaRPr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514350" marR="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AutoNum type="arabicPeriod"/>
            </a:pPr>
            <a:r>
              <a:rPr lang="en-US" sz="3000" b="0" i="0" u="none" strike="noStrike" cap="none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향후일정</a:t>
            </a:r>
            <a:endParaRPr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1FAEC6-B377-44CB-B031-D01D30E62690}"/>
              </a:ext>
            </a:extLst>
          </p:cNvPr>
          <p:cNvGrpSpPr/>
          <p:nvPr/>
        </p:nvGrpSpPr>
        <p:grpSpPr>
          <a:xfrm>
            <a:off x="243056" y="2290173"/>
            <a:ext cx="11222000" cy="3640913"/>
            <a:chOff x="243056" y="2314887"/>
            <a:chExt cx="11222000" cy="3640913"/>
          </a:xfrm>
        </p:grpSpPr>
        <p:grpSp>
          <p:nvGrpSpPr>
            <p:cNvPr id="46" name="Google Shape;46;p2"/>
            <p:cNvGrpSpPr/>
            <p:nvPr/>
          </p:nvGrpSpPr>
          <p:grpSpPr>
            <a:xfrm>
              <a:off x="243056" y="2314887"/>
              <a:ext cx="11222000" cy="2730685"/>
              <a:chOff x="341910" y="2558343"/>
              <a:chExt cx="11222000" cy="2730685"/>
            </a:xfrm>
          </p:grpSpPr>
          <p:cxnSp>
            <p:nvCxnSpPr>
              <p:cNvPr id="47" name="Google Shape;47;p2"/>
              <p:cNvCxnSpPr/>
              <p:nvPr/>
            </p:nvCxnSpPr>
            <p:spPr>
              <a:xfrm>
                <a:off x="341910" y="2558343"/>
                <a:ext cx="112220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3366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2"/>
              <p:cNvCxnSpPr/>
              <p:nvPr/>
            </p:nvCxnSpPr>
            <p:spPr>
              <a:xfrm>
                <a:off x="341910" y="3468571"/>
                <a:ext cx="112220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3366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2"/>
              <p:cNvCxnSpPr/>
              <p:nvPr/>
            </p:nvCxnSpPr>
            <p:spPr>
              <a:xfrm>
                <a:off x="341910" y="4378799"/>
                <a:ext cx="112220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3366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>
                <a:off x="341910" y="5289028"/>
                <a:ext cx="112220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3366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13" name="Google Shape;46;p2">
              <a:extLst>
                <a:ext uri="{FF2B5EF4-FFF2-40B4-BE49-F238E27FC236}">
                  <a16:creationId xmlns:a16="http://schemas.microsoft.com/office/drawing/2014/main" id="{A153D600-653D-4C58-97A6-BE4FEDFD74D4}"/>
                </a:ext>
              </a:extLst>
            </p:cNvPr>
            <p:cNvGrpSpPr/>
            <p:nvPr/>
          </p:nvGrpSpPr>
          <p:grpSpPr>
            <a:xfrm>
              <a:off x="243056" y="3225115"/>
              <a:ext cx="11222000" cy="2730685"/>
              <a:chOff x="341910" y="2558343"/>
              <a:chExt cx="11222000" cy="2730685"/>
            </a:xfrm>
          </p:grpSpPr>
          <p:cxnSp>
            <p:nvCxnSpPr>
              <p:cNvPr id="14" name="Google Shape;47;p2">
                <a:extLst>
                  <a:ext uri="{FF2B5EF4-FFF2-40B4-BE49-F238E27FC236}">
                    <a16:creationId xmlns:a16="http://schemas.microsoft.com/office/drawing/2014/main" id="{566E587F-9888-4314-911F-33C7380E0DC1}"/>
                  </a:ext>
                </a:extLst>
              </p:cNvPr>
              <p:cNvCxnSpPr/>
              <p:nvPr/>
            </p:nvCxnSpPr>
            <p:spPr>
              <a:xfrm>
                <a:off x="341910" y="2558343"/>
                <a:ext cx="112220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3366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48;p2">
                <a:extLst>
                  <a:ext uri="{FF2B5EF4-FFF2-40B4-BE49-F238E27FC236}">
                    <a16:creationId xmlns:a16="http://schemas.microsoft.com/office/drawing/2014/main" id="{902DD717-B3D3-481F-B500-5C907F2D58F6}"/>
                  </a:ext>
                </a:extLst>
              </p:cNvPr>
              <p:cNvCxnSpPr/>
              <p:nvPr/>
            </p:nvCxnSpPr>
            <p:spPr>
              <a:xfrm>
                <a:off x="341910" y="3468571"/>
                <a:ext cx="112220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3366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49;p2">
                <a:extLst>
                  <a:ext uri="{FF2B5EF4-FFF2-40B4-BE49-F238E27FC236}">
                    <a16:creationId xmlns:a16="http://schemas.microsoft.com/office/drawing/2014/main" id="{4BB2C366-C479-4BF6-953E-56DF894BE97B}"/>
                  </a:ext>
                </a:extLst>
              </p:cNvPr>
              <p:cNvCxnSpPr/>
              <p:nvPr/>
            </p:nvCxnSpPr>
            <p:spPr>
              <a:xfrm>
                <a:off x="341910" y="4378799"/>
                <a:ext cx="112220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3366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50;p2">
                <a:extLst>
                  <a:ext uri="{FF2B5EF4-FFF2-40B4-BE49-F238E27FC236}">
                    <a16:creationId xmlns:a16="http://schemas.microsoft.com/office/drawing/2014/main" id="{89C10134-761F-4C85-B441-FCA48440053D}"/>
                  </a:ext>
                </a:extLst>
              </p:cNvPr>
              <p:cNvCxnSpPr/>
              <p:nvPr/>
            </p:nvCxnSpPr>
            <p:spPr>
              <a:xfrm>
                <a:off x="341910" y="5289028"/>
                <a:ext cx="112220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3366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"/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5. </a:t>
            </a:r>
            <a:r>
              <a:rPr lang="en-US" sz="3000" b="0" i="0" u="none" strike="noStrike" cap="none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이슈사항</a:t>
            </a: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및 </a:t>
            </a:r>
            <a:r>
              <a:rPr lang="en-US" sz="3000" b="0" i="0" u="none" strike="noStrike" cap="none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해결방안</a:t>
            </a:r>
            <a:endParaRPr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0" name="Google Shape;140;p12"/>
          <p:cNvSpPr txBox="1"/>
          <p:nvPr/>
        </p:nvSpPr>
        <p:spPr>
          <a:xfrm>
            <a:off x="374800" y="1918415"/>
            <a:ext cx="10272900" cy="4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200000"/>
              </a:lnSpc>
              <a:buClr>
                <a:srgbClr val="262626"/>
              </a:buClr>
              <a:buSzPts val="2000"/>
              <a:buFont typeface="Arial"/>
              <a:buChar char="•"/>
            </a:pPr>
            <a:r>
              <a:rPr lang="ko-KR" alt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알림바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위젯과 메인 액티비티 연동 이슈</a:t>
            </a:r>
            <a:endParaRPr lang="en-US" altLang="ko-KR"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5FBBBE-C8CB-4ADB-B201-6C82F65E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3" y="187585"/>
            <a:ext cx="3245741" cy="650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7380B8B-200A-4B1F-A78C-91A00F4EC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837" y="165206"/>
            <a:ext cx="3249973" cy="65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F1A6914-979F-4319-8E6F-DE8C7376E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386" y="173691"/>
            <a:ext cx="3245741" cy="650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6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 txBox="1"/>
          <p:nvPr/>
        </p:nvSpPr>
        <p:spPr>
          <a:xfrm>
            <a:off x="490575" y="2685784"/>
            <a:ext cx="8838620" cy="126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.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향후일정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46" name="Google Shape;146;p13"/>
          <p:cNvCxnSpPr/>
          <p:nvPr/>
        </p:nvCxnSpPr>
        <p:spPr>
          <a:xfrm>
            <a:off x="490575" y="3946326"/>
            <a:ext cx="10939425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</a:t>
            </a: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. </a:t>
            </a:r>
            <a:r>
              <a:rPr lang="en-US" sz="3000" b="0" i="0" u="none" strike="noStrike" cap="none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향후일</a:t>
            </a:r>
            <a:r>
              <a:rPr lang="ko-KR" alt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정</a:t>
            </a:r>
            <a:endParaRPr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EE7936-7761-4917-A512-5E746A7A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28" y="1430428"/>
            <a:ext cx="8807344" cy="540583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6019D4-2CFB-456C-B998-2F25D5BD287B}"/>
              </a:ext>
            </a:extLst>
          </p:cNvPr>
          <p:cNvCxnSpPr>
            <a:cxnSpLocks/>
          </p:cNvCxnSpPr>
          <p:nvPr/>
        </p:nvCxnSpPr>
        <p:spPr>
          <a:xfrm>
            <a:off x="8660714" y="1430428"/>
            <a:ext cx="0" cy="54275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/>
        </p:nvSpPr>
        <p:spPr>
          <a:xfrm>
            <a:off x="1744211" y="1651502"/>
            <a:ext cx="8703578" cy="2728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감사합니다.</a:t>
            </a: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9" name="Google Shape;159;p15"/>
          <p:cNvSpPr txBox="1"/>
          <p:nvPr/>
        </p:nvSpPr>
        <p:spPr>
          <a:xfrm>
            <a:off x="721246" y="676967"/>
            <a:ext cx="1019056" cy="97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0" i="0" u="none" strike="noStrike" cap="none">
                <a:solidFill>
                  <a:srgbClr val="1C43B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/</a:t>
            </a:r>
            <a:endParaRPr sz="15000" b="0" i="0" u="none" strike="noStrike" cap="none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60" name="Google Shape;160;p15"/>
          <p:cNvSpPr txBox="1"/>
          <p:nvPr/>
        </p:nvSpPr>
        <p:spPr>
          <a:xfrm>
            <a:off x="10129773" y="5125377"/>
            <a:ext cx="1019056" cy="97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0" i="0" u="none" strike="noStrike" cap="none">
                <a:solidFill>
                  <a:srgbClr val="1C43B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/</a:t>
            </a:r>
            <a:endParaRPr sz="15000" b="0" i="0" u="none" strike="noStrike" cap="none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/>
          <p:nvPr/>
        </p:nvSpPr>
        <p:spPr>
          <a:xfrm>
            <a:off x="490575" y="2685784"/>
            <a:ext cx="9696162" cy="126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1. </a:t>
            </a:r>
            <a:r>
              <a:rPr lang="ko-KR" altLang="en-US" sz="60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수행 배경 및 목표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56" name="Google Shape;56;p3"/>
          <p:cNvCxnSpPr/>
          <p:nvPr/>
        </p:nvCxnSpPr>
        <p:spPr>
          <a:xfrm>
            <a:off x="490575" y="3946326"/>
            <a:ext cx="10939425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2637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1. </a:t>
            </a:r>
            <a:r>
              <a:rPr lang="ko-KR" alt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수행 배경 및 목표</a:t>
            </a:r>
            <a:endParaRPr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374800" y="1918415"/>
            <a:ext cx="11018130" cy="46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ko-KR" altLang="en-US" sz="2000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메시지 확인이 불가능한 상황에서는 중요한 메시지를 놓칠 수 있다</a:t>
            </a:r>
            <a:r>
              <a:rPr lang="en-US" altLang="ko-KR" sz="2000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Ex) </a:t>
            </a:r>
            <a:r>
              <a:rPr lang="ko-KR" altLang="en-US" sz="2000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운전 중</a:t>
            </a:r>
            <a:r>
              <a:rPr lang="en-US" altLang="ko-KR" sz="2000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샤워 중</a:t>
            </a:r>
            <a:endParaRPr lang="en-US" altLang="ko-KR" sz="2000" dirty="0">
              <a:solidFill>
                <a:schemeClr val="dk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ko-KR" altLang="en-US" sz="2000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이러한 상황에서 중요한 메시지를 </a:t>
            </a:r>
            <a:r>
              <a:rPr lang="en-US" altLang="ko-KR" sz="2000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TTS</a:t>
            </a:r>
            <a:r>
              <a:rPr lang="ko-KR" altLang="en-US" sz="2000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통해 사용자가 바로 확인할 수 있도록 하는 것이 주 목적이다</a:t>
            </a:r>
            <a:r>
              <a:rPr lang="en-US" altLang="ko-KR" sz="2000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28289E-B276-4C91-8A82-0DF624E4E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542" y="3764587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9C36A7-7A31-45BB-AB7C-D693C94DD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658" y="3764587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819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/>
          <p:nvPr/>
        </p:nvSpPr>
        <p:spPr>
          <a:xfrm>
            <a:off x="490575" y="2685784"/>
            <a:ext cx="9696162" cy="126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. </a:t>
            </a:r>
            <a:r>
              <a:rPr lang="ko-KR" altLang="en-US" sz="60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시스템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요구분석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및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정의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56" name="Google Shape;56;p3"/>
          <p:cNvCxnSpPr/>
          <p:nvPr/>
        </p:nvCxnSpPr>
        <p:spPr>
          <a:xfrm>
            <a:off x="490575" y="3946326"/>
            <a:ext cx="10939425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/>
          <p:nvPr/>
        </p:nvSpPr>
        <p:spPr>
          <a:xfrm>
            <a:off x="374789" y="850673"/>
            <a:ext cx="4782427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2-1</a:t>
            </a: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. </a:t>
            </a:r>
            <a:r>
              <a:rPr lang="ko-KR" alt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시스템 </a:t>
            </a:r>
            <a:r>
              <a:rPr lang="en-US" sz="3000" b="0" i="0" u="none" strike="noStrike" cap="none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요구분석</a:t>
            </a: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및 </a:t>
            </a:r>
            <a:r>
              <a:rPr lang="en-US" sz="3000" b="0" i="0" u="none" strike="noStrike" cap="none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정의</a:t>
            </a:r>
            <a:endParaRPr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374799" y="1918415"/>
            <a:ext cx="11265265" cy="46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AutoNum type="arabicPeriod"/>
            </a:pP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카카오톡 등의 알림에 대한 텍스트 정보를 추출한다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AutoNum type="arabicPeriod"/>
            </a:pP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스마트폰의 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TTS 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엔진을 이용하여 음성으로 변환한다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lvl="3">
              <a:lnSpc>
                <a:spcPct val="200000"/>
              </a:lnSpc>
              <a:buClr>
                <a:srgbClr val="262626"/>
              </a:buClr>
              <a:buSzPts val="2000"/>
            </a:pP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1) TTS 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볼륨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읽기속도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엔진을 설정한다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lvl="3">
              <a:lnSpc>
                <a:spcPct val="200000"/>
              </a:lnSpc>
              <a:buClr>
                <a:srgbClr val="262626"/>
              </a:buClr>
              <a:buSzPts val="2000"/>
            </a:pP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2) TTS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 읽을 메시지의 구성을 설정한다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245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/>
          <p:nvPr/>
        </p:nvSpPr>
        <p:spPr>
          <a:xfrm>
            <a:off x="374789" y="850673"/>
            <a:ext cx="4794619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2-1</a:t>
            </a: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. </a:t>
            </a:r>
            <a:r>
              <a:rPr lang="ko-KR" alt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시스템 </a:t>
            </a:r>
            <a:r>
              <a:rPr lang="en-US" sz="3000" b="0" i="0" u="none" strike="noStrike" cap="none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요구분석</a:t>
            </a: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및 </a:t>
            </a:r>
            <a:r>
              <a:rPr lang="en-US" sz="3000" b="0" i="0" u="none" strike="noStrike" cap="none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정의</a:t>
            </a:r>
            <a:endParaRPr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374799" y="1918415"/>
            <a:ext cx="11265265" cy="46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</a:pP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 </a:t>
            </a:r>
            <a:r>
              <a:rPr lang="en-US" altLang="ko-KR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STT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이용한 답변과 같은 부가 기능을 제공한다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</a:pP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1) 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화이트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블랙 리스트 설정</a:t>
            </a:r>
            <a:endParaRPr lang="en-US" altLang="ko-KR"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</a:pP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2) </a:t>
            </a:r>
            <a:r>
              <a:rPr lang="en-US" altLang="ko-KR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STT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이용한 답장</a:t>
            </a:r>
            <a:endParaRPr lang="en-US" altLang="ko-KR"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</a:pP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3) 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블루투스 이벤트를 통한 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TTS 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기능 제어</a:t>
            </a:r>
            <a:endParaRPr lang="en-US" altLang="ko-KR"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</a:pP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4) </a:t>
            </a:r>
            <a:r>
              <a:rPr lang="ko-KR" altLang="en-US" sz="2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알림바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or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위젯을 통해 </a:t>
            </a:r>
            <a:r>
              <a:rPr lang="en-US" altLang="ko-KR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KTS On/Off </a:t>
            </a:r>
            <a:r>
              <a:rPr lang="ko-KR" altLang="en-US" sz="2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기능 제공</a:t>
            </a:r>
            <a:endParaRPr lang="en-US" altLang="ko-KR" sz="2000" dirty="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/>
          <p:nvPr/>
        </p:nvSpPr>
        <p:spPr>
          <a:xfrm>
            <a:off x="374813" y="850675"/>
            <a:ext cx="95358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</a:t>
            </a:r>
            <a:r>
              <a:rPr lang="en-US" sz="3000" b="0" i="0" u="none" strike="noStrike" cap="none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-2. </a:t>
            </a:r>
            <a:r>
              <a:rPr lang="en-US" sz="3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UseCase</a:t>
            </a:r>
            <a:r>
              <a:rPr lang="en-US" sz="3000" dirty="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sz="3000" dirty="0" err="1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다이어그램</a:t>
            </a:r>
            <a:endParaRPr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6" name="Google Shape;10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163" y="1542650"/>
            <a:ext cx="8897677" cy="51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/>
          <p:nvPr/>
        </p:nvSpPr>
        <p:spPr>
          <a:xfrm>
            <a:off x="490575" y="2685784"/>
            <a:ext cx="8888203" cy="126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3. </a:t>
            </a:r>
            <a:r>
              <a:rPr lang="ko-KR" altLang="en-US" sz="60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시스템 설계</a:t>
            </a:r>
            <a:r>
              <a:rPr lang="en-US" altLang="ko-KR" sz="60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(</a:t>
            </a:r>
            <a:r>
              <a:rPr lang="ko-KR" altLang="en-US" sz="60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구조 및 동작</a:t>
            </a:r>
            <a:r>
              <a:rPr lang="en-US" altLang="ko-KR" sz="60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)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99" name="Google Shape;99;p5"/>
          <p:cNvCxnSpPr/>
          <p:nvPr/>
        </p:nvCxnSpPr>
        <p:spPr>
          <a:xfrm>
            <a:off x="490575" y="3946326"/>
            <a:ext cx="10939425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446</Words>
  <Application>Microsoft Office PowerPoint</Application>
  <PresentationFormat>와이드스크린</PresentationFormat>
  <Paragraphs>73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KoPubWorld돋움체 Bold</vt:lpstr>
      <vt:lpstr>KoPubWorld돋움체 Light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황성재</cp:lastModifiedBy>
  <cp:revision>10</cp:revision>
  <dcterms:created xsi:type="dcterms:W3CDTF">2021-09-01T08:44:20Z</dcterms:created>
  <dcterms:modified xsi:type="dcterms:W3CDTF">2022-05-03T09:53:43Z</dcterms:modified>
</cp:coreProperties>
</file>